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"/>
  </p:handoutMasterIdLst>
  <p:sldIdLst>
    <p:sldId id="256" r:id="rId3"/>
    <p:sldId id="274" r:id="rId4"/>
    <p:sldId id="258" r:id="rId6"/>
    <p:sldId id="275" r:id="rId7"/>
    <p:sldId id="278" r:id="rId8"/>
    <p:sldId id="289" r:id="rId9"/>
    <p:sldId id="290" r:id="rId10"/>
    <p:sldId id="288" r:id="rId11"/>
    <p:sldId id="293" r:id="rId12"/>
    <p:sldId id="291" r:id="rId13"/>
    <p:sldId id="292" r:id="rId14"/>
    <p:sldId id="295" r:id="rId15"/>
    <p:sldId id="265" r:id="rId16"/>
    <p:sldId id="296" r:id="rId17"/>
    <p:sldId id="297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C9F7"/>
    <a:srgbClr val="0089EF"/>
    <a:srgbClr val="FA759E"/>
    <a:srgbClr val="FFD7E5"/>
    <a:srgbClr val="35312A"/>
    <a:srgbClr val="EDE8E0"/>
    <a:srgbClr val="CEC8BD"/>
    <a:srgbClr val="E1D8CA"/>
    <a:srgbClr val="464034"/>
    <a:srgbClr val="554D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092"/>
        <p:guide pos="369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>
              <a:solidFill>
                <a:srgbClr val="CEC8BD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>
              <a:solidFill>
                <a:srgbClr val="CEC8BD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>
              <a:solidFill>
                <a:srgbClr val="CEC8BD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>
              <a:solidFill>
                <a:srgbClr val="CEC8BD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>
              <a:solidFill>
                <a:srgbClr val="CEC8BD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>
              <a:solidFill>
                <a:srgbClr val="CEC8BD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Изображение 99"/>
          <p:cNvPicPr/>
          <p:nvPr/>
        </p:nvPicPr>
        <p:blipFill>
          <a:blip r:embed="rId1"/>
          <a:stretch>
            <a:fillRect/>
          </a:stretch>
        </p:blipFill>
        <p:spPr>
          <a:xfrm flipH="1">
            <a:off x="0" y="0"/>
            <a:ext cx="12192635" cy="6857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gradFill flip="none">
            <a:gsLst>
              <a:gs pos="96000">
                <a:schemeClr val="accent1">
                  <a:lumMod val="50000"/>
                  <a:alpha val="100000"/>
                </a:schemeClr>
              </a:gs>
              <a:gs pos="0">
                <a:schemeClr val="accent1">
                  <a:lumMod val="20000"/>
                  <a:lumOff val="80000"/>
                  <a:alpha val="39000"/>
                </a:schemeClr>
              </a:gs>
            </a:gsLst>
            <a:lin ang="10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84505" y="2767330"/>
            <a:ext cx="62407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40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</a:rPr>
              <a:t>Synthetic Data Generation </a:t>
            </a:r>
            <a:endParaRPr lang="en-US" altLang="ru-RU" sz="40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r>
              <a:rPr lang="en-US" altLang="ru-RU" sz="40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</a:rPr>
              <a:t>for Machine Learning</a:t>
            </a:r>
            <a:endParaRPr lang="en-US" altLang="ru-RU" sz="40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84505" y="4089400"/>
            <a:ext cx="3209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Savelyev A.S. M107-22</a:t>
            </a:r>
            <a:endParaRPr lang="en-US" altLang="ru-RU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4" name="Замещающее содержимое 123"/>
          <p:cNvPicPr>
            <a:picLocks noChangeAspect="1"/>
          </p:cNvPicPr>
          <p:nvPr>
            <p:ph sz="quarter" idx="13"/>
          </p:nvPr>
        </p:nvPicPr>
        <p:blipFill>
          <a:blip r:embed="rId1"/>
          <a:srcRect b="15349"/>
          <a:stretch>
            <a:fillRect/>
          </a:stretch>
        </p:blipFill>
        <p:spPr>
          <a:xfrm>
            <a:off x="0" y="0"/>
            <a:ext cx="12191365" cy="6878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1270" y="0"/>
            <a:ext cx="12190730" cy="6877685"/>
          </a:xfrm>
          <a:prstGeom prst="rect">
            <a:avLst/>
          </a:prstGeom>
          <a:gradFill>
            <a:gsLst>
              <a:gs pos="96000">
                <a:schemeClr val="bg1"/>
              </a:gs>
              <a:gs pos="0">
                <a:schemeClr val="bg1">
                  <a:alpha val="80000"/>
                </a:schemeClr>
              </a:gs>
            </a:gsLst>
            <a:lin ang="81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153670" y="93345"/>
            <a:ext cx="118840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80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Tabular synthetic data</a:t>
            </a:r>
            <a:endParaRPr lang="en-US" altLang="ru-RU" sz="80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6583998" y="4909820"/>
            <a:ext cx="492125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No problem, we use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  <a:sym typeface="+mn-ea"/>
            </a:endParaRPr>
          </a:p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tabular data generator 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  <a:sym typeface="+mn-ea"/>
            </a:endParaRPr>
          </a:p>
        </p:txBody>
      </p:sp>
      <p:pic>
        <p:nvPicPr>
          <p:cNvPr id="15" name="Изображение 14" descr="PngItem_860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515" y="1791335"/>
            <a:ext cx="2736215" cy="2585720"/>
          </a:xfrm>
          <a:prstGeom prst="rect">
            <a:avLst/>
          </a:prstGeom>
        </p:spPr>
      </p:pic>
      <p:sp>
        <p:nvSpPr>
          <p:cNvPr id="18" name="Текстовое поле 17"/>
          <p:cNvSpPr txBox="1"/>
          <p:nvPr/>
        </p:nvSpPr>
        <p:spPr>
          <a:xfrm>
            <a:off x="1396048" y="4909820"/>
            <a:ext cx="41313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Im a person and 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  <a:sym typeface="+mn-ea"/>
            </a:endParaRPr>
          </a:p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my data is pesonal!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</a:endParaRPr>
          </a:p>
        </p:txBody>
      </p:sp>
      <p:pic>
        <p:nvPicPr>
          <p:cNvPr id="19" name="Изображение 18" descr="kindpng_4159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330" y="1753870"/>
            <a:ext cx="2660015" cy="2660015"/>
          </a:xfrm>
          <a:prstGeom prst="rect">
            <a:avLst/>
          </a:prstGeom>
        </p:spPr>
      </p:pic>
      <p:pic>
        <p:nvPicPr>
          <p:cNvPr id="26" name="Изображение 25" descr="free-icon-frequency-29612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00" y="3221355"/>
            <a:ext cx="1688465" cy="16884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4" name="Замещающее содержимое 123"/>
          <p:cNvPicPr>
            <a:picLocks noChangeAspect="1"/>
          </p:cNvPicPr>
          <p:nvPr>
            <p:ph sz="quarter" idx="13"/>
          </p:nvPr>
        </p:nvPicPr>
        <p:blipFill>
          <a:blip r:embed="rId1"/>
          <a:srcRect b="15349"/>
          <a:stretch>
            <a:fillRect/>
          </a:stretch>
        </p:blipFill>
        <p:spPr>
          <a:xfrm>
            <a:off x="0" y="0"/>
            <a:ext cx="12191365" cy="6878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1270" y="0"/>
            <a:ext cx="12190730" cy="6877685"/>
          </a:xfrm>
          <a:prstGeom prst="rect">
            <a:avLst/>
          </a:prstGeom>
          <a:gradFill>
            <a:gsLst>
              <a:gs pos="96000">
                <a:schemeClr val="bg1"/>
              </a:gs>
              <a:gs pos="0">
                <a:schemeClr val="bg1">
                  <a:alpha val="80000"/>
                </a:schemeClr>
              </a:gs>
            </a:gsLst>
            <a:lin ang="81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153670" y="93345"/>
            <a:ext cx="118840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80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Text synthetic data</a:t>
            </a:r>
            <a:endParaRPr lang="en-US" altLang="ru-RU" sz="80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6964681" y="4909820"/>
            <a:ext cx="457136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We trained him 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  <a:sym typeface="+mn-ea"/>
            </a:endParaRPr>
          </a:p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on synthetic text data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  <a:sym typeface="+mn-ea"/>
            </a:endParaRPr>
          </a:p>
        </p:txBody>
      </p:sp>
      <p:pic>
        <p:nvPicPr>
          <p:cNvPr id="15" name="Изображение 14" descr="PngItem_860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255" y="1791335"/>
            <a:ext cx="2736215" cy="2585720"/>
          </a:xfrm>
          <a:prstGeom prst="rect">
            <a:avLst/>
          </a:prstGeom>
        </p:spPr>
      </p:pic>
      <p:sp>
        <p:nvSpPr>
          <p:cNvPr id="18" name="Текстовое поле 17"/>
          <p:cNvSpPr txBox="1"/>
          <p:nvPr/>
        </p:nvSpPr>
        <p:spPr>
          <a:xfrm>
            <a:off x="1576705" y="4909820"/>
            <a:ext cx="28327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</a:rPr>
              <a:t>This Chatbot 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</a:endParaRPr>
          </a:p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</a:rPr>
              <a:t>is so cool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</a:endParaRPr>
          </a:p>
        </p:txBody>
      </p:sp>
      <p:pic>
        <p:nvPicPr>
          <p:cNvPr id="3" name="Изображение 2" descr="chatbo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0" y="1625600"/>
            <a:ext cx="2475865" cy="2475865"/>
          </a:xfrm>
          <a:prstGeom prst="rect">
            <a:avLst/>
          </a:prstGeom>
        </p:spPr>
      </p:pic>
      <p:pic>
        <p:nvPicPr>
          <p:cNvPr id="4" name="Изображение 3" descr="kindpng_573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705" y="1720215"/>
            <a:ext cx="2817495" cy="27279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7" name="Замещающее содержимое 116"/>
          <p:cNvPicPr/>
          <p:nvPr>
            <p:ph sz="quarter" idx="13"/>
          </p:nvPr>
        </p:nvPicPr>
        <p:blipFill>
          <a:blip r:embed="rId1"/>
          <a:srcRect l="16381" r="563"/>
          <a:stretch>
            <a:fillRect/>
          </a:stretch>
        </p:blipFill>
        <p:spPr>
          <a:xfrm>
            <a:off x="0" y="0"/>
            <a:ext cx="1012571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1270" y="0"/>
            <a:ext cx="12190730" cy="6858000"/>
          </a:xfrm>
          <a:prstGeom prst="rect">
            <a:avLst/>
          </a:prstGeom>
          <a:gradFill flip="none">
            <a:gsLst>
              <a:gs pos="81000">
                <a:schemeClr val="tx1"/>
              </a:gs>
              <a:gs pos="30000">
                <a:srgbClr val="202020">
                  <a:alpha val="0"/>
                </a:srgb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6506845" y="435610"/>
            <a:ext cx="51771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4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Self-</a:t>
            </a:r>
            <a:r>
              <a:rPr lang="en-US" altLang="en-US" sz="4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driving vehicles </a:t>
            </a:r>
            <a:endParaRPr lang="en-US" altLang="en-US" sz="40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algn="l"/>
            <a:r>
              <a:rPr lang="en-US" altLang="en-US" sz="4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by Waymo</a:t>
            </a:r>
            <a:endParaRPr lang="en-US" altLang="ru-RU" sz="40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6506845" y="2011680"/>
            <a:ext cx="50025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In this environment, a vehicle is trained on labeled synthetic data along with real data to drive safely, while recognizing objects and following traffic rules.</a:t>
            </a:r>
            <a:endParaRPr lang="en-US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6" name="Замещающее содержимое 115"/>
          <p:cNvPicPr/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1270" y="0"/>
            <a:ext cx="12190730" cy="6858000"/>
          </a:xfrm>
          <a:prstGeom prst="rect">
            <a:avLst/>
          </a:prstGeom>
          <a:gradFill flip="none">
            <a:gsLst>
              <a:gs pos="76000">
                <a:schemeClr val="tx1"/>
              </a:gs>
              <a:gs pos="15000">
                <a:srgbClr val="202020">
                  <a:alpha val="0"/>
                </a:srgbClr>
              </a:gs>
            </a:gsLst>
            <a:lin ang="1296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529590" y="358140"/>
            <a:ext cx="50514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40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Virtual factory facility</a:t>
            </a:r>
            <a:endParaRPr lang="en-US" altLang="en-US" sz="40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pPr algn="l"/>
            <a:r>
              <a:rPr lang="en-US" altLang="en-US" sz="40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by NVIDIA x BMW</a:t>
            </a:r>
            <a:endParaRPr lang="en-US" altLang="ru-RU" sz="40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578485" y="1861820"/>
            <a:ext cx="50025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In this environment, a vehicle is trained on labeled synthetic data along with real data to drive safely, while recognizing objects and following traffic rules.</a:t>
            </a:r>
            <a:endParaRPr lang="en-US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Текстовое поле 9"/>
          <p:cNvSpPr txBox="1"/>
          <p:nvPr/>
        </p:nvSpPr>
        <p:spPr>
          <a:xfrm>
            <a:off x="154940" y="4434840"/>
            <a:ext cx="118840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60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Synthetic data is cool</a:t>
            </a:r>
            <a:endParaRPr lang="en-US" altLang="ru-RU" sz="60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3" name="Изображение 2" descr="chatb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8675" y="563245"/>
            <a:ext cx="3629660" cy="36296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Текстовое поле 9"/>
          <p:cNvSpPr txBox="1"/>
          <p:nvPr/>
        </p:nvSpPr>
        <p:spPr>
          <a:xfrm>
            <a:off x="154940" y="4434840"/>
            <a:ext cx="118840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60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Thanks for your attention</a:t>
            </a:r>
            <a:endParaRPr lang="en-US" altLang="ru-RU" sz="60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3" name="Изображение 2" descr="chatb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8675" y="563245"/>
            <a:ext cx="3629660" cy="36296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4" name="Замещающее содержимое 123"/>
          <p:cNvPicPr>
            <a:picLocks noChangeAspect="1"/>
          </p:cNvPicPr>
          <p:nvPr>
            <p:ph sz="quarter" idx="13"/>
          </p:nvPr>
        </p:nvPicPr>
        <p:blipFill>
          <a:blip r:embed="rId1"/>
          <a:srcRect b="15349"/>
          <a:stretch>
            <a:fillRect/>
          </a:stretch>
        </p:blipFill>
        <p:spPr>
          <a:xfrm>
            <a:off x="0" y="0"/>
            <a:ext cx="12191365" cy="6878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1270" y="0"/>
            <a:ext cx="12190730" cy="6858000"/>
          </a:xfrm>
          <a:prstGeom prst="rect">
            <a:avLst/>
          </a:prstGeom>
          <a:gradFill>
            <a:gsLst>
              <a:gs pos="96000">
                <a:schemeClr val="bg1"/>
              </a:gs>
              <a:gs pos="0">
                <a:schemeClr val="bg1">
                  <a:alpha val="63000"/>
                </a:schemeClr>
              </a:gs>
            </a:gsLst>
            <a:lin ang="81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0" y="0"/>
            <a:ext cx="121920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6600">
                <a:solidFill>
                  <a:schemeClr val="bg1">
                    <a:lumMod val="6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 Abstract</a:t>
            </a:r>
            <a:endParaRPr lang="en-US" altLang="ru-RU" sz="6600">
              <a:solidFill>
                <a:schemeClr val="bg1">
                  <a:lumMod val="6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659448" y="4533900"/>
            <a:ext cx="547941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Oh no... 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</a:endParaRPr>
          </a:p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We have no enough</a:t>
            </a:r>
            <a:r>
              <a:rPr lang="ru-RU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 </a:t>
            </a:r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data...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7299008" y="4533900"/>
            <a:ext cx="34912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Just generate it,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</a:endParaRPr>
          </a:p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 Bruh...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</a:endParaRPr>
          </a:p>
        </p:txBody>
      </p:sp>
      <p:pic>
        <p:nvPicPr>
          <p:cNvPr id="9" name="Изображение 8" descr="PngItem_860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515" y="1415415"/>
            <a:ext cx="2736215" cy="2585720"/>
          </a:xfrm>
          <a:prstGeom prst="rect">
            <a:avLst/>
          </a:prstGeom>
        </p:spPr>
      </p:pic>
      <p:pic>
        <p:nvPicPr>
          <p:cNvPr id="2" name="Изображение 1" descr="image"/>
          <p:cNvPicPr>
            <a:picLocks noChangeAspect="1"/>
          </p:cNvPicPr>
          <p:nvPr/>
        </p:nvPicPr>
        <p:blipFill>
          <a:blip r:embed="rId3">
            <a:lum contrast="18000"/>
          </a:blip>
          <a:stretch>
            <a:fillRect/>
          </a:stretch>
        </p:blipFill>
        <p:spPr>
          <a:xfrm>
            <a:off x="1696085" y="1374775"/>
            <a:ext cx="3406140" cy="2667000"/>
          </a:xfrm>
          <a:prstGeom prst="rect">
            <a:avLst/>
          </a:prstGeom>
        </p:spPr>
      </p:pic>
      <p:pic>
        <p:nvPicPr>
          <p:cNvPr id="123" name="Изображение 12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9" name="Замещающее содержимое 108"/>
          <p:cNvPicPr>
            <a:picLocks noChangeAspect="1"/>
          </p:cNvPicPr>
          <p:nvPr>
            <p:ph sz="quarter" idx="13"/>
          </p:nvPr>
        </p:nvPicPr>
        <p:blipFill>
          <a:blip r:embed="rId1"/>
          <a:srcRect r="5544"/>
          <a:stretch>
            <a:fillRect/>
          </a:stretch>
        </p:blipFill>
        <p:spPr>
          <a:xfrm>
            <a:off x="0" y="0"/>
            <a:ext cx="12193270" cy="68586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Прямоугольник 18"/>
          <p:cNvSpPr/>
          <p:nvPr/>
        </p:nvSpPr>
        <p:spPr>
          <a:xfrm>
            <a:off x="0" y="635"/>
            <a:ext cx="12190730" cy="6858000"/>
          </a:xfrm>
          <a:prstGeom prst="rect">
            <a:avLst/>
          </a:prstGeom>
          <a:gradFill>
            <a:gsLst>
              <a:gs pos="100000">
                <a:schemeClr val="bg1"/>
              </a:gs>
              <a:gs pos="43000">
                <a:schemeClr val="bg1">
                  <a:alpha val="0"/>
                </a:schemeClr>
              </a:gs>
            </a:gsLst>
            <a:lin ang="666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266065" y="5365115"/>
            <a:ext cx="437515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3600">
                <a:solidFill>
                  <a:srgbClr val="554D3F"/>
                </a:solidFill>
                <a:latin typeface="Bahnschrift SemiBold" panose="020B0502040204020203" charset="0"/>
                <a:cs typeface="Bahnschrift SemiBold" panose="020B0502040204020203" charset="0"/>
              </a:rPr>
              <a:t>3</a:t>
            </a:r>
            <a:r>
              <a:rPr lang="en-US" altLang="en-US" sz="3600">
                <a:solidFill>
                  <a:srgbClr val="554D3F"/>
                </a:solidFill>
                <a:latin typeface="Bahnschrift SemiBold" panose="020B0502040204020203" charset="0"/>
                <a:cs typeface="Bahnschrift SemiBold" panose="020B0502040204020203" charset="0"/>
              </a:rPr>
              <a:t>D-Scene created </a:t>
            </a:r>
            <a:endParaRPr lang="en-US" altLang="en-US" sz="3600">
              <a:solidFill>
                <a:srgbClr val="554D3F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r>
              <a:rPr lang="en-US" altLang="en-US" sz="3600">
                <a:solidFill>
                  <a:srgbClr val="554D3F"/>
                </a:solidFill>
                <a:latin typeface="Bahnschrift SemiBold" panose="020B0502040204020203" charset="0"/>
                <a:cs typeface="Bahnschrift SemiBold" panose="020B0502040204020203" charset="0"/>
              </a:rPr>
              <a:t>using City Generator</a:t>
            </a:r>
            <a:endParaRPr lang="en-US" altLang="en-US" sz="3600">
              <a:solidFill>
                <a:srgbClr val="554D3F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138430" y="0"/>
            <a:ext cx="11165205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8800">
                <a:solidFill>
                  <a:schemeClr val="accent3">
                    <a:lumMod val="20000"/>
                    <a:lumOff val="80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What is synthetic data</a:t>
            </a:r>
            <a:endParaRPr lang="en-US" altLang="ru-RU" sz="8800">
              <a:solidFill>
                <a:schemeClr val="accent3">
                  <a:lumMod val="20000"/>
                  <a:lumOff val="80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7381240" cy="3494405"/>
          </a:xfrm>
          <a:prstGeom prst="rect">
            <a:avLst/>
          </a:prstGeom>
        </p:spPr>
      </p:pic>
      <p:pic>
        <p:nvPicPr>
          <p:cNvPr id="4" name="Замещающее содержимое 3"/>
          <p:cNvPicPr>
            <a:picLocks noChangeAspect="1"/>
          </p:cNvPicPr>
          <p:nvPr>
            <p:ph sz="half" idx="2"/>
          </p:nvPr>
        </p:nvPicPr>
        <p:blipFill>
          <a:blip r:embed="rId2"/>
          <a:srcRect r="2301"/>
          <a:stretch>
            <a:fillRect/>
          </a:stretch>
        </p:blipFill>
        <p:spPr>
          <a:xfrm>
            <a:off x="0" y="3359785"/>
            <a:ext cx="7381240" cy="349821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gradFill flip="none">
            <a:gsLst>
              <a:gs pos="60000">
                <a:srgbClr val="35312A"/>
              </a:gs>
              <a:gs pos="36000">
                <a:srgbClr val="323232">
                  <a:alpha val="0"/>
                </a:srgb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pSp>
        <p:nvGrpSpPr>
          <p:cNvPr id="11" name="Группа 10"/>
          <p:cNvGrpSpPr/>
          <p:nvPr/>
        </p:nvGrpSpPr>
        <p:grpSpPr>
          <a:xfrm>
            <a:off x="8060055" y="2168525"/>
            <a:ext cx="3369310" cy="1536700"/>
            <a:chOff x="13294" y="-2169"/>
            <a:chExt cx="5306" cy="2420"/>
          </a:xfrm>
        </p:grpSpPr>
        <p:sp>
          <p:nvSpPr>
            <p:cNvPr id="16" name="Текстовое поле 15"/>
            <p:cNvSpPr txBox="1"/>
            <p:nvPr/>
          </p:nvSpPr>
          <p:spPr>
            <a:xfrm>
              <a:off x="13294" y="-2169"/>
              <a:ext cx="5122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4000">
                  <a:solidFill>
                    <a:srgbClr val="EDE8E0"/>
                  </a:solidFill>
                  <a:latin typeface="Bahnschrift" panose="020B0502040204020203" charset="0"/>
                  <a:cs typeface="Bahnschrift" panose="020B0502040204020203" charset="0"/>
                </a:rPr>
                <a:t>- Partial Type</a:t>
              </a:r>
              <a:endParaRPr lang="en-US" altLang="en-US" sz="4000">
                <a:solidFill>
                  <a:srgbClr val="EDE8E0"/>
                </a:solidFill>
                <a:latin typeface="Bahnschrift" panose="020B0502040204020203" charset="0"/>
                <a:cs typeface="Bahnschrift" panose="020B0502040204020203" charset="0"/>
              </a:endParaRPr>
            </a:p>
          </p:txBody>
        </p:sp>
        <p:sp>
          <p:nvSpPr>
            <p:cNvPr id="8" name="Текстовое поле 7"/>
            <p:cNvSpPr txBox="1"/>
            <p:nvPr/>
          </p:nvSpPr>
          <p:spPr>
            <a:xfrm>
              <a:off x="13299" y="-1250"/>
              <a:ext cx="5301" cy="1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2800">
                  <a:solidFill>
                    <a:srgbClr val="EDE8E0"/>
                  </a:solidFill>
                  <a:latin typeface="Bahnschrift Light" panose="020B0502040204020203" charset="0"/>
                  <a:cs typeface="Bahnschrift Light" panose="020B0502040204020203" charset="0"/>
                </a:rPr>
                <a:t>Background is real, </a:t>
              </a:r>
              <a:endParaRPr lang="en-US" altLang="en-US" sz="2800">
                <a:solidFill>
                  <a:srgbClr val="EDE8E0"/>
                </a:solidFill>
                <a:latin typeface="Bahnschrift Light" panose="020B0502040204020203" charset="0"/>
                <a:cs typeface="Bahnschrift Light" panose="020B0502040204020203" charset="0"/>
              </a:endParaRPr>
            </a:p>
            <a:p>
              <a:r>
                <a:rPr lang="en-US" altLang="en-US" sz="2800">
                  <a:solidFill>
                    <a:srgbClr val="EDE8E0"/>
                  </a:solidFill>
                  <a:latin typeface="Bahnschrift Light" panose="020B0502040204020203" charset="0"/>
                  <a:cs typeface="Bahnschrift Light" panose="020B0502040204020203" charset="0"/>
                </a:rPr>
                <a:t>car is not</a:t>
              </a:r>
              <a:endParaRPr lang="en-US" altLang="en-US" sz="2800">
                <a:solidFill>
                  <a:srgbClr val="EDE8E0"/>
                </a:solidFill>
                <a:latin typeface="Bahnschrift Light" panose="020B0502040204020203" charset="0"/>
                <a:cs typeface="Bahnschrift Light" panose="020B0502040204020203" charset="0"/>
              </a:endParaRP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8060055" y="4059555"/>
            <a:ext cx="3475355" cy="1536700"/>
            <a:chOff x="9674" y="6753"/>
            <a:chExt cx="5473" cy="2420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9674" y="6753"/>
              <a:ext cx="5473" cy="2420"/>
              <a:chOff x="9674" y="6753"/>
              <a:chExt cx="5473" cy="2420"/>
            </a:xfrm>
          </p:grpSpPr>
          <p:sp>
            <p:nvSpPr>
              <p:cNvPr id="7" name="Текстовое поле 6"/>
              <p:cNvSpPr txBox="1"/>
              <p:nvPr/>
            </p:nvSpPr>
            <p:spPr>
              <a:xfrm>
                <a:off x="9679" y="6753"/>
                <a:ext cx="3969" cy="1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4000">
                    <a:solidFill>
                      <a:srgbClr val="EDE8E0"/>
                    </a:solidFill>
                    <a:latin typeface="Bahnschrift" panose="020B0502040204020203" charset="0"/>
                    <a:cs typeface="Bahnschrift" panose="020B0502040204020203" charset="0"/>
                  </a:rPr>
                  <a:t>- Full type</a:t>
                </a:r>
                <a:endParaRPr lang="en-US" altLang="en-US" sz="4000">
                  <a:solidFill>
                    <a:srgbClr val="EDE8E0"/>
                  </a:solidFill>
                  <a:latin typeface="Bahnschrift" panose="020B0502040204020203" charset="0"/>
                  <a:cs typeface="Bahnschrift" panose="020B0502040204020203" charset="0"/>
                </a:endParaRPr>
              </a:p>
            </p:txBody>
          </p:sp>
          <p:sp>
            <p:nvSpPr>
              <p:cNvPr id="9" name="Текстовое поле 8"/>
              <p:cNvSpPr txBox="1"/>
              <p:nvPr/>
            </p:nvSpPr>
            <p:spPr>
              <a:xfrm>
                <a:off x="9674" y="7672"/>
                <a:ext cx="5473" cy="1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2800">
                    <a:solidFill>
                      <a:srgbClr val="EDE8E0"/>
                    </a:solidFill>
                    <a:latin typeface="Bahnschrift Light" panose="020B0502040204020203" charset="0"/>
                    <a:cs typeface="Bahnschrift Light" panose="020B0502040204020203" charset="0"/>
                  </a:rPr>
                  <a:t>Background and car </a:t>
                </a:r>
                <a:endParaRPr lang="en-US" altLang="en-US" sz="2800">
                  <a:solidFill>
                    <a:srgbClr val="EDE8E0"/>
                  </a:solidFill>
                  <a:latin typeface="Bahnschrift Light" panose="020B0502040204020203" charset="0"/>
                  <a:cs typeface="Bahnschrift Light" panose="020B0502040204020203" charset="0"/>
                </a:endParaRPr>
              </a:p>
              <a:p>
                <a:r>
                  <a:rPr lang="en-US" altLang="en-US" sz="2800">
                    <a:solidFill>
                      <a:srgbClr val="EDE8E0"/>
                    </a:solidFill>
                    <a:latin typeface="Bahnschrift Light" panose="020B0502040204020203" charset="0"/>
                    <a:cs typeface="Bahnschrift Light" panose="020B0502040204020203" charset="0"/>
                  </a:rPr>
                  <a:t>is not real</a:t>
                </a:r>
                <a:endParaRPr lang="en-US" altLang="en-US" sz="2800">
                  <a:solidFill>
                    <a:srgbClr val="EDE8E0"/>
                  </a:solidFill>
                  <a:latin typeface="Bahnschrift Light" panose="020B0502040204020203" charset="0"/>
                  <a:cs typeface="Bahnschrift Light" panose="020B0502040204020203" charset="0"/>
                </a:endParaRPr>
              </a:p>
            </p:txBody>
          </p:sp>
        </p:grpSp>
      </p:grpSp>
      <p:sp>
        <p:nvSpPr>
          <p:cNvPr id="10" name="Текстовое поле 9"/>
          <p:cNvSpPr txBox="1"/>
          <p:nvPr/>
        </p:nvSpPr>
        <p:spPr>
          <a:xfrm>
            <a:off x="8068946" y="576580"/>
            <a:ext cx="3360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ru-RU" sz="4000">
                <a:solidFill>
                  <a:srgbClr val="EDE8E0"/>
                </a:solidFill>
                <a:latin typeface="Bahnschrift SemiBold" panose="020B0502040204020203" charset="0"/>
                <a:cs typeface="Bahnschrift SemiBold" panose="020B0502040204020203" charset="0"/>
              </a:rPr>
              <a:t>Types of </a:t>
            </a:r>
            <a:endParaRPr lang="en-US" altLang="ru-RU" sz="4000">
              <a:solidFill>
                <a:srgbClr val="EDE8E0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pPr algn="l"/>
            <a:r>
              <a:rPr lang="en-US" altLang="ru-RU" sz="4000">
                <a:solidFill>
                  <a:srgbClr val="EDE8E0"/>
                </a:solidFill>
                <a:latin typeface="Bahnschrift SemiBold" panose="020B0502040204020203" charset="0"/>
                <a:cs typeface="Bahnschrift SemiBold" panose="020B0502040204020203" charset="0"/>
              </a:rPr>
              <a:t>synthetic data</a:t>
            </a:r>
            <a:endParaRPr lang="en-US" altLang="ru-RU" sz="4000">
              <a:solidFill>
                <a:srgbClr val="EDE8E0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1"/>
          <a:srcRect l="3630" r="12789"/>
          <a:stretch>
            <a:fillRect/>
          </a:stretch>
        </p:blipFill>
        <p:spPr>
          <a:xfrm>
            <a:off x="0" y="0"/>
            <a:ext cx="12221845" cy="685736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1222248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869316" y="3060700"/>
            <a:ext cx="104832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48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</a:rPr>
              <a:t>When and why synthetic data is used?</a:t>
            </a:r>
            <a:endParaRPr lang="en-US" altLang="ru-RU" sz="48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Текстовое поле 9"/>
          <p:cNvSpPr txBox="1"/>
          <p:nvPr/>
        </p:nvSpPr>
        <p:spPr>
          <a:xfrm>
            <a:off x="931546" y="454660"/>
            <a:ext cx="104832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48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When and why synthetic data is used?</a:t>
            </a:r>
            <a:endParaRPr lang="en-US" altLang="ru-RU" sz="48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sz="half" idx="2"/>
          </p:nvPr>
        </p:nvPicPr>
        <p:blipFill>
          <a:blip r:embed="rId1"/>
          <a:srcRect t="872"/>
          <a:stretch>
            <a:fillRect/>
          </a:stretch>
        </p:blipFill>
        <p:spPr>
          <a:xfrm>
            <a:off x="1359535" y="2664460"/>
            <a:ext cx="2534920" cy="3104515"/>
          </a:xfrm>
          <a:prstGeom prst="rect">
            <a:avLst/>
          </a:prstGeom>
        </p:spPr>
      </p:pic>
      <p:grpSp>
        <p:nvGrpSpPr>
          <p:cNvPr id="21" name="Группа 20"/>
          <p:cNvGrpSpPr/>
          <p:nvPr/>
        </p:nvGrpSpPr>
        <p:grpSpPr>
          <a:xfrm>
            <a:off x="2688590" y="2664460"/>
            <a:ext cx="8179435" cy="3131820"/>
            <a:chOff x="5482" y="1414"/>
            <a:chExt cx="12881" cy="4932"/>
          </a:xfrm>
        </p:grpSpPr>
        <p:pic>
          <p:nvPicPr>
            <p:cNvPr id="11" name="Изображение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7" y="1414"/>
              <a:ext cx="4000" cy="4932"/>
            </a:xfrm>
            <a:prstGeom prst="rect">
              <a:avLst/>
            </a:prstGeom>
          </p:spPr>
        </p:pic>
        <p:pic>
          <p:nvPicPr>
            <p:cNvPr id="12" name="Изображение 11"/>
            <p:cNvPicPr>
              <a:picLocks noChangeAspect="1"/>
            </p:cNvPicPr>
            <p:nvPr/>
          </p:nvPicPr>
          <p:blipFill>
            <a:blip r:embed="rId3"/>
            <a:srcRect t="780"/>
            <a:stretch>
              <a:fillRect/>
            </a:stretch>
          </p:blipFill>
          <p:spPr>
            <a:xfrm>
              <a:off x="14329" y="1415"/>
              <a:ext cx="4035" cy="4931"/>
            </a:xfrm>
            <a:prstGeom prst="rect">
              <a:avLst/>
            </a:prstGeom>
          </p:spPr>
        </p:pic>
      </p:grpSp>
      <p:sp>
        <p:nvSpPr>
          <p:cNvPr id="13" name="Текстовое поле 12"/>
          <p:cNvSpPr txBox="1"/>
          <p:nvPr/>
        </p:nvSpPr>
        <p:spPr>
          <a:xfrm>
            <a:off x="1567815" y="5917565"/>
            <a:ext cx="20783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Unlabeled image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26" name="Криволинейное соединение 25"/>
          <p:cNvCxnSpPr>
            <a:stCxn id="12" idx="0"/>
            <a:endCxn id="8" idx="0"/>
          </p:cNvCxnSpPr>
          <p:nvPr/>
        </p:nvCxnSpPr>
        <p:spPr>
          <a:xfrm rot="16200000" flipV="1">
            <a:off x="6107113" y="-815657"/>
            <a:ext cx="635" cy="6960870"/>
          </a:xfrm>
          <a:prstGeom prst="curvedConnector3">
            <a:avLst>
              <a:gd name="adj1" fmla="val 159300000"/>
            </a:avLst>
          </a:prstGeom>
          <a:ln>
            <a:headEnd type="triangle" w="lg" len="lg"/>
            <a:tailEnd type="oval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Текстовое поле 27"/>
          <p:cNvSpPr txBox="1"/>
          <p:nvPr/>
        </p:nvSpPr>
        <p:spPr>
          <a:xfrm>
            <a:off x="5865495" y="5909945"/>
            <a:ext cx="18059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Labeled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Alpha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29" name="Текстовое поле 28"/>
          <p:cNvSpPr txBox="1"/>
          <p:nvPr/>
        </p:nvSpPr>
        <p:spPr>
          <a:xfrm>
            <a:off x="8454390" y="5917565"/>
            <a:ext cx="22669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Labeled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Interlayer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2" name="Криволинейное соединение 1"/>
          <p:cNvCxnSpPr>
            <a:stCxn id="11" idx="0"/>
            <a:endCxn id="8" idx="0"/>
          </p:cNvCxnSpPr>
          <p:nvPr/>
        </p:nvCxnSpPr>
        <p:spPr>
          <a:xfrm rot="16200000" flipV="1">
            <a:off x="4697730" y="593725"/>
            <a:ext cx="3175" cy="4141470"/>
          </a:xfrm>
          <a:prstGeom prst="curvedConnector3">
            <a:avLst>
              <a:gd name="adj1" fmla="val 15870000"/>
            </a:avLst>
          </a:prstGeom>
          <a:ln>
            <a:headEnd type="triangle" w="lg" len="lg"/>
            <a:tailEnd type="oval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Текстовое поле 9"/>
          <p:cNvSpPr txBox="1"/>
          <p:nvPr/>
        </p:nvSpPr>
        <p:spPr>
          <a:xfrm>
            <a:off x="931546" y="454660"/>
            <a:ext cx="104832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48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When and why synthetic data is used?</a:t>
            </a:r>
            <a:endParaRPr lang="en-US" altLang="ru-RU" sz="48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sz="half" idx="1"/>
          </p:nvPr>
        </p:nvPicPr>
        <p:blipFill>
          <a:blip r:embed="rId1"/>
          <a:srcRect t="872"/>
          <a:stretch>
            <a:fillRect/>
          </a:stretch>
        </p:blipFill>
        <p:spPr>
          <a:xfrm>
            <a:off x="1477010" y="1825625"/>
            <a:ext cx="3522345" cy="4351655"/>
          </a:xfrm>
          <a:prstGeom prst="rect">
            <a:avLst/>
          </a:prstGeom>
        </p:spPr>
      </p:pic>
      <p:grpSp>
        <p:nvGrpSpPr>
          <p:cNvPr id="21" name="Группа 20"/>
          <p:cNvGrpSpPr/>
          <p:nvPr/>
        </p:nvGrpSpPr>
        <p:grpSpPr>
          <a:xfrm>
            <a:off x="2688590" y="2664460"/>
            <a:ext cx="8179435" cy="3131820"/>
            <a:chOff x="5482" y="1414"/>
            <a:chExt cx="12881" cy="4932"/>
          </a:xfrm>
        </p:grpSpPr>
        <p:pic>
          <p:nvPicPr>
            <p:cNvPr id="11" name="Изображение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7" y="1414"/>
              <a:ext cx="4000" cy="4932"/>
            </a:xfrm>
            <a:prstGeom prst="rect">
              <a:avLst/>
            </a:prstGeom>
          </p:spPr>
        </p:pic>
        <p:pic>
          <p:nvPicPr>
            <p:cNvPr id="12" name="Изображение 11"/>
            <p:cNvPicPr>
              <a:picLocks noChangeAspect="1"/>
            </p:cNvPicPr>
            <p:nvPr/>
          </p:nvPicPr>
          <p:blipFill>
            <a:blip r:embed="rId3"/>
            <a:srcRect t="780"/>
            <a:stretch>
              <a:fillRect/>
            </a:stretch>
          </p:blipFill>
          <p:spPr>
            <a:xfrm>
              <a:off x="14329" y="1415"/>
              <a:ext cx="4035" cy="4931"/>
            </a:xfrm>
            <a:prstGeom prst="rect">
              <a:avLst/>
            </a:prstGeom>
          </p:spPr>
        </p:pic>
      </p:grpSp>
      <p:sp>
        <p:nvSpPr>
          <p:cNvPr id="13" name="Текстовое поле 12"/>
          <p:cNvSpPr txBox="1"/>
          <p:nvPr/>
        </p:nvSpPr>
        <p:spPr>
          <a:xfrm>
            <a:off x="1567815" y="5917565"/>
            <a:ext cx="20783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Unlabeled image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26" name="Криволинейное соединение 25"/>
          <p:cNvCxnSpPr>
            <a:stCxn id="12" idx="0"/>
            <a:endCxn id="8" idx="0"/>
          </p:cNvCxnSpPr>
          <p:nvPr/>
        </p:nvCxnSpPr>
        <p:spPr>
          <a:xfrm rot="16200000" flipV="1">
            <a:off x="6107113" y="-815657"/>
            <a:ext cx="635" cy="6960870"/>
          </a:xfrm>
          <a:prstGeom prst="curvedConnector3">
            <a:avLst>
              <a:gd name="adj1" fmla="val 159300000"/>
            </a:avLst>
          </a:prstGeom>
          <a:ln>
            <a:headEnd type="triangle" w="lg" len="lg"/>
            <a:tailEnd type="oval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Текстовое поле 27"/>
          <p:cNvSpPr txBox="1"/>
          <p:nvPr/>
        </p:nvSpPr>
        <p:spPr>
          <a:xfrm>
            <a:off x="5865495" y="5909945"/>
            <a:ext cx="18059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Labeled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Alpha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29" name="Текстовое поле 28"/>
          <p:cNvSpPr txBox="1"/>
          <p:nvPr/>
        </p:nvSpPr>
        <p:spPr>
          <a:xfrm>
            <a:off x="8454390" y="5917565"/>
            <a:ext cx="22669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Labeled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Interlayer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2" name="Криволинейное соединение 1"/>
          <p:cNvCxnSpPr>
            <a:stCxn id="11" idx="0"/>
            <a:endCxn id="8" idx="0"/>
          </p:cNvCxnSpPr>
          <p:nvPr/>
        </p:nvCxnSpPr>
        <p:spPr>
          <a:xfrm rot="16200000" flipV="1">
            <a:off x="4697730" y="593725"/>
            <a:ext cx="3175" cy="4141470"/>
          </a:xfrm>
          <a:prstGeom prst="curvedConnector3">
            <a:avLst>
              <a:gd name="adj1" fmla="val 15870000"/>
            </a:avLst>
          </a:prstGeom>
          <a:ln>
            <a:headEnd type="triangle" w="lg" len="lg"/>
            <a:tailEnd type="oval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Скругленный прямоугольник 2"/>
          <p:cNvSpPr/>
          <p:nvPr/>
        </p:nvSpPr>
        <p:spPr>
          <a:xfrm>
            <a:off x="0" y="0"/>
            <a:ext cx="12181205" cy="6785610"/>
          </a:xfrm>
          <a:prstGeom prst="roundRect">
            <a:avLst>
              <a:gd name="adj" fmla="val 2222"/>
            </a:avLst>
          </a:prstGeom>
          <a:solidFill>
            <a:schemeClr val="bg1">
              <a:alpha val="9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4563745" y="2444750"/>
            <a:ext cx="61614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charset="0"/>
                <a:cs typeface="Bahnschrift" panose="020B0502040204020203" charset="0"/>
              </a:rPr>
              <a:t>Labeling like this </a:t>
            </a:r>
            <a:endParaRPr lang="en-US" altLang="en-US" sz="5400">
              <a:solidFill>
                <a:schemeClr val="tx1">
                  <a:lumMod val="95000"/>
                  <a:lumOff val="5000"/>
                </a:schemeClr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r>
              <a:rPr lang="en-US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charset="0"/>
                <a:cs typeface="Bahnschrift" panose="020B0502040204020203" charset="0"/>
              </a:rPr>
              <a:t>is so hard</a:t>
            </a:r>
            <a:endParaRPr lang="ru-RU" altLang="en-US" sz="5400">
              <a:solidFill>
                <a:schemeClr val="tx1">
                  <a:lumMod val="95000"/>
                  <a:lumOff val="5000"/>
                </a:schemeClr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7" name="Замещающее содержимое 6" descr="image"/>
          <p:cNvPicPr>
            <a:picLocks noChangeAspect="1"/>
          </p:cNvPicPr>
          <p:nvPr>
            <p:ph sz="half" idx="2"/>
          </p:nvPr>
        </p:nvPicPr>
        <p:blipFill>
          <a:blip r:embed="rId4">
            <a:lum contrast="18000"/>
          </a:blip>
          <a:stretch>
            <a:fillRect/>
          </a:stretch>
        </p:blipFill>
        <p:spPr>
          <a:xfrm>
            <a:off x="1811655" y="2357755"/>
            <a:ext cx="2460625" cy="1927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Текстовое поле 9"/>
          <p:cNvSpPr txBox="1"/>
          <p:nvPr/>
        </p:nvSpPr>
        <p:spPr>
          <a:xfrm>
            <a:off x="931546" y="454660"/>
            <a:ext cx="104832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48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When and why synthetic data is used?</a:t>
            </a:r>
            <a:endParaRPr lang="en-US" altLang="ru-RU" sz="48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623310" y="2664460"/>
            <a:ext cx="2541905" cy="3131820"/>
          </a:xfrm>
          <a:prstGeom prst="rect">
            <a:avLst/>
          </a:prstGeom>
        </p:spPr>
      </p:pic>
      <p:pic>
        <p:nvPicPr>
          <p:cNvPr id="8" name="Замещающее содержимое 7"/>
          <p:cNvPicPr>
            <a:picLocks noChangeAspect="1"/>
          </p:cNvPicPr>
          <p:nvPr>
            <p:ph sz="half" idx="2"/>
          </p:nvPr>
        </p:nvPicPr>
        <p:blipFill>
          <a:blip r:embed="rId2"/>
          <a:srcRect t="872"/>
          <a:stretch>
            <a:fillRect/>
          </a:stretch>
        </p:blipFill>
        <p:spPr>
          <a:xfrm>
            <a:off x="556895" y="2664460"/>
            <a:ext cx="2534920" cy="3104515"/>
          </a:xfrm>
          <a:prstGeom prst="rect">
            <a:avLst/>
          </a:prstGeom>
        </p:spPr>
      </p:pic>
      <p:grpSp>
        <p:nvGrpSpPr>
          <p:cNvPr id="21" name="Группа 20"/>
          <p:cNvGrpSpPr/>
          <p:nvPr/>
        </p:nvGrpSpPr>
        <p:grpSpPr>
          <a:xfrm>
            <a:off x="3623310" y="2664460"/>
            <a:ext cx="8179435" cy="3131820"/>
            <a:chOff x="5482" y="1414"/>
            <a:chExt cx="12881" cy="4932"/>
          </a:xfrm>
        </p:grpSpPr>
        <p:pic>
          <p:nvPicPr>
            <p:cNvPr id="11" name="Изображение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7" y="1414"/>
              <a:ext cx="4000" cy="4932"/>
            </a:xfrm>
            <a:prstGeom prst="rect">
              <a:avLst/>
            </a:prstGeom>
          </p:spPr>
        </p:pic>
        <p:pic>
          <p:nvPicPr>
            <p:cNvPr id="12" name="Изображение 11"/>
            <p:cNvPicPr>
              <a:picLocks noChangeAspect="1"/>
            </p:cNvPicPr>
            <p:nvPr/>
          </p:nvPicPr>
          <p:blipFill>
            <a:blip r:embed="rId4"/>
            <a:srcRect t="780"/>
            <a:stretch>
              <a:fillRect/>
            </a:stretch>
          </p:blipFill>
          <p:spPr>
            <a:xfrm>
              <a:off x="14329" y="1415"/>
              <a:ext cx="4035" cy="4931"/>
            </a:xfrm>
            <a:prstGeom prst="rect">
              <a:avLst/>
            </a:prstGeom>
          </p:spPr>
        </p:pic>
      </p:grpSp>
      <p:sp>
        <p:nvSpPr>
          <p:cNvPr id="13" name="Текстовое поле 12"/>
          <p:cNvSpPr txBox="1"/>
          <p:nvPr/>
        </p:nvSpPr>
        <p:spPr>
          <a:xfrm>
            <a:off x="765175" y="5917565"/>
            <a:ext cx="21177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Generated image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24" name="Криволинейное соединение 23"/>
          <p:cNvCxnSpPr>
            <a:stCxn id="6" idx="0"/>
            <a:endCxn id="8" idx="0"/>
          </p:cNvCxnSpPr>
          <p:nvPr/>
        </p:nvCxnSpPr>
        <p:spPr>
          <a:xfrm rot="16200000" flipV="1">
            <a:off x="3359468" y="1129348"/>
            <a:ext cx="3175" cy="3070225"/>
          </a:xfrm>
          <a:prstGeom prst="curvedConnector3">
            <a:avLst>
              <a:gd name="adj1" fmla="val 7560000"/>
            </a:avLst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Криволинейное соединение 25"/>
          <p:cNvCxnSpPr>
            <a:stCxn id="12" idx="0"/>
            <a:endCxn id="8" idx="0"/>
          </p:cNvCxnSpPr>
          <p:nvPr/>
        </p:nvCxnSpPr>
        <p:spPr>
          <a:xfrm rot="16200000" flipV="1">
            <a:off x="6173153" y="-1684337"/>
            <a:ext cx="635" cy="8698230"/>
          </a:xfrm>
          <a:prstGeom prst="curvedConnector3">
            <a:avLst>
              <a:gd name="adj1" fmla="val 152900000"/>
            </a:avLst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Текстовое поле 26"/>
          <p:cNvSpPr txBox="1"/>
          <p:nvPr/>
        </p:nvSpPr>
        <p:spPr>
          <a:xfrm>
            <a:off x="3980180" y="5909945"/>
            <a:ext cx="18275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Original image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28" name="Текстовое поле 27"/>
          <p:cNvSpPr txBox="1"/>
          <p:nvPr/>
        </p:nvSpPr>
        <p:spPr>
          <a:xfrm>
            <a:off x="6384290" y="5909945"/>
            <a:ext cx="26377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Generated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Alpha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/</a:t>
            </a:r>
            <a:b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</a:b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Automatically labeled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29" name="Текстовое поле 28"/>
          <p:cNvSpPr txBox="1"/>
          <p:nvPr/>
        </p:nvSpPr>
        <p:spPr>
          <a:xfrm>
            <a:off x="9241155" y="5909945"/>
            <a:ext cx="27063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Generated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Interlayer /</a:t>
            </a:r>
            <a:b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</a:b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Automatically labeled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2" name="Криволинейное соединение 1"/>
          <p:cNvCxnSpPr>
            <a:stCxn id="11" idx="0"/>
            <a:endCxn id="8" idx="0"/>
          </p:cNvCxnSpPr>
          <p:nvPr/>
        </p:nvCxnSpPr>
        <p:spPr>
          <a:xfrm rot="16200000" flipV="1">
            <a:off x="4763770" y="-274955"/>
            <a:ext cx="3175" cy="5878830"/>
          </a:xfrm>
          <a:prstGeom prst="curvedConnector3">
            <a:avLst>
              <a:gd name="adj1" fmla="val 17790000"/>
            </a:avLst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Текстовое поле 9"/>
          <p:cNvSpPr txBox="1"/>
          <p:nvPr/>
        </p:nvSpPr>
        <p:spPr>
          <a:xfrm>
            <a:off x="931546" y="454660"/>
            <a:ext cx="104832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48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When and why synthetic data is used?</a:t>
            </a:r>
            <a:endParaRPr lang="en-US" altLang="ru-RU" sz="48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623310" y="2664460"/>
            <a:ext cx="2541905" cy="3131820"/>
          </a:xfrm>
          <a:prstGeom prst="rect">
            <a:avLst/>
          </a:prstGeom>
        </p:spPr>
      </p:pic>
      <p:pic>
        <p:nvPicPr>
          <p:cNvPr id="8" name="Замещающее содержимое 7"/>
          <p:cNvPicPr>
            <a:picLocks noChangeAspect="1"/>
          </p:cNvPicPr>
          <p:nvPr>
            <p:ph sz="half" idx="2"/>
          </p:nvPr>
        </p:nvPicPr>
        <p:blipFill>
          <a:blip r:embed="rId2"/>
          <a:srcRect t="872"/>
          <a:stretch>
            <a:fillRect/>
          </a:stretch>
        </p:blipFill>
        <p:spPr>
          <a:xfrm>
            <a:off x="556895" y="2664460"/>
            <a:ext cx="2534920" cy="3104515"/>
          </a:xfrm>
          <a:prstGeom prst="rect">
            <a:avLst/>
          </a:prstGeom>
        </p:spPr>
      </p:pic>
      <p:grpSp>
        <p:nvGrpSpPr>
          <p:cNvPr id="21" name="Группа 20"/>
          <p:cNvGrpSpPr/>
          <p:nvPr/>
        </p:nvGrpSpPr>
        <p:grpSpPr>
          <a:xfrm>
            <a:off x="3623310" y="2664460"/>
            <a:ext cx="8179435" cy="3131820"/>
            <a:chOff x="5482" y="1414"/>
            <a:chExt cx="12881" cy="4932"/>
          </a:xfrm>
        </p:grpSpPr>
        <p:pic>
          <p:nvPicPr>
            <p:cNvPr id="11" name="Изображение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7" y="1414"/>
              <a:ext cx="4000" cy="4932"/>
            </a:xfrm>
            <a:prstGeom prst="rect">
              <a:avLst/>
            </a:prstGeom>
          </p:spPr>
        </p:pic>
        <p:pic>
          <p:nvPicPr>
            <p:cNvPr id="12" name="Изображение 11"/>
            <p:cNvPicPr>
              <a:picLocks noChangeAspect="1"/>
            </p:cNvPicPr>
            <p:nvPr/>
          </p:nvPicPr>
          <p:blipFill>
            <a:blip r:embed="rId4"/>
            <a:srcRect t="780"/>
            <a:stretch>
              <a:fillRect/>
            </a:stretch>
          </p:blipFill>
          <p:spPr>
            <a:xfrm>
              <a:off x="14329" y="1415"/>
              <a:ext cx="4035" cy="4931"/>
            </a:xfrm>
            <a:prstGeom prst="rect">
              <a:avLst/>
            </a:prstGeom>
          </p:spPr>
        </p:pic>
      </p:grpSp>
      <p:sp>
        <p:nvSpPr>
          <p:cNvPr id="13" name="Текстовое поле 12"/>
          <p:cNvSpPr txBox="1"/>
          <p:nvPr/>
        </p:nvSpPr>
        <p:spPr>
          <a:xfrm>
            <a:off x="765175" y="5917565"/>
            <a:ext cx="21177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Generated image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24" name="Криволинейное соединение 23"/>
          <p:cNvCxnSpPr>
            <a:stCxn id="6" idx="0"/>
            <a:endCxn id="8" idx="0"/>
          </p:cNvCxnSpPr>
          <p:nvPr/>
        </p:nvCxnSpPr>
        <p:spPr>
          <a:xfrm rot="16200000" flipV="1">
            <a:off x="3359468" y="1129348"/>
            <a:ext cx="3175" cy="3070225"/>
          </a:xfrm>
          <a:prstGeom prst="curvedConnector3">
            <a:avLst>
              <a:gd name="adj1" fmla="val 7560000"/>
            </a:avLst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Криволинейное соединение 25"/>
          <p:cNvCxnSpPr>
            <a:stCxn id="12" idx="0"/>
            <a:endCxn id="8" idx="0"/>
          </p:cNvCxnSpPr>
          <p:nvPr/>
        </p:nvCxnSpPr>
        <p:spPr>
          <a:xfrm rot="16200000" flipV="1">
            <a:off x="6173153" y="-1684337"/>
            <a:ext cx="635" cy="8698230"/>
          </a:xfrm>
          <a:prstGeom prst="curvedConnector3">
            <a:avLst>
              <a:gd name="adj1" fmla="val 152900000"/>
            </a:avLst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Текстовое поле 26"/>
          <p:cNvSpPr txBox="1"/>
          <p:nvPr/>
        </p:nvSpPr>
        <p:spPr>
          <a:xfrm>
            <a:off x="3980180" y="5909945"/>
            <a:ext cx="18275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Original image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28" name="Текстовое поле 27"/>
          <p:cNvSpPr txBox="1"/>
          <p:nvPr/>
        </p:nvSpPr>
        <p:spPr>
          <a:xfrm>
            <a:off x="6384290" y="5909945"/>
            <a:ext cx="26377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Generated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Alpha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/</a:t>
            </a:r>
            <a:b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</a:b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Automatically labeled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29" name="Текстовое поле 28"/>
          <p:cNvSpPr txBox="1"/>
          <p:nvPr/>
        </p:nvSpPr>
        <p:spPr>
          <a:xfrm>
            <a:off x="9241155" y="5909945"/>
            <a:ext cx="27063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Generated </a:t>
            </a: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Interlayer /</a:t>
            </a:r>
            <a:b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</a:br>
            <a:r>
              <a:rPr lang="en-US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Automatically labeled</a:t>
            </a:r>
            <a:endParaRPr lang="en-US" altLang="en-US" sz="200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2" name="Криволинейное соединение 1"/>
          <p:cNvCxnSpPr>
            <a:stCxn id="11" idx="0"/>
            <a:endCxn id="8" idx="0"/>
          </p:cNvCxnSpPr>
          <p:nvPr/>
        </p:nvCxnSpPr>
        <p:spPr>
          <a:xfrm rot="16200000" flipV="1">
            <a:off x="4763770" y="-274955"/>
            <a:ext cx="3175" cy="5878830"/>
          </a:xfrm>
          <a:prstGeom prst="curvedConnector3">
            <a:avLst>
              <a:gd name="adj1" fmla="val 17790000"/>
            </a:avLst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Скругленный прямоугольник 2"/>
          <p:cNvSpPr/>
          <p:nvPr/>
        </p:nvSpPr>
        <p:spPr>
          <a:xfrm>
            <a:off x="0" y="-3175"/>
            <a:ext cx="12181205" cy="6785610"/>
          </a:xfrm>
          <a:prstGeom prst="roundRect">
            <a:avLst>
              <a:gd name="adj" fmla="val 2222"/>
            </a:avLst>
          </a:prstGeom>
          <a:solidFill>
            <a:schemeClr val="bg1">
              <a:alpha val="9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pSp>
        <p:nvGrpSpPr>
          <p:cNvPr id="5" name="Группа 4"/>
          <p:cNvGrpSpPr/>
          <p:nvPr/>
        </p:nvGrpSpPr>
        <p:grpSpPr>
          <a:xfrm>
            <a:off x="1927225" y="2426335"/>
            <a:ext cx="8797290" cy="1926590"/>
            <a:chOff x="2270" y="3149"/>
            <a:chExt cx="13854" cy="3034"/>
          </a:xfrm>
        </p:grpSpPr>
        <p:pic>
          <p:nvPicPr>
            <p:cNvPr id="9" name="Изображение 8" descr="PngItem_860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0" y="3149"/>
              <a:ext cx="3210" cy="3035"/>
            </a:xfrm>
            <a:prstGeom prst="rect">
              <a:avLst/>
            </a:prstGeom>
          </p:spPr>
        </p:pic>
        <p:sp>
          <p:nvSpPr>
            <p:cNvPr id="4" name="Текстовое поле 3"/>
            <p:cNvSpPr txBox="1"/>
            <p:nvPr/>
          </p:nvSpPr>
          <p:spPr>
            <a:xfrm>
              <a:off x="6422" y="3178"/>
              <a:ext cx="9703" cy="2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540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" panose="020B0502040204020203" charset="0"/>
                  <a:cs typeface="Bahnschrift" panose="020B0502040204020203" charset="0"/>
                </a:rPr>
                <a:t>Labeling like this </a:t>
              </a:r>
              <a:endParaRPr lang="en-US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charset="0"/>
                <a:cs typeface="Bahnschrift" panose="020B0502040204020203" charset="0"/>
              </a:endParaRPr>
            </a:p>
            <a:p>
              <a:r>
                <a:rPr lang="en-US" altLang="en-US" sz="540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" panose="020B0502040204020203" charset="0"/>
                  <a:cs typeface="Bahnschrift" panose="020B0502040204020203" charset="0"/>
                </a:rPr>
                <a:t>is so easy</a:t>
              </a:r>
              <a:endParaRPr lang="en-US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charset="0"/>
                <a:cs typeface="Bahnschrift" panose="020B05020402040202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1469</Words>
  <Application>WPS Presentation</Application>
  <PresentationFormat>宽屏</PresentationFormat>
  <Paragraphs>105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9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Bahnschrift Light</vt:lpstr>
      <vt:lpstr>Bahnschrift SemiBold</vt:lpstr>
      <vt:lpstr>Cambria</vt:lpstr>
      <vt:lpstr>Cascadia Code</vt:lpstr>
      <vt:lpstr>Sitka Display</vt:lpstr>
      <vt:lpstr>Arial Black</vt:lpstr>
      <vt:lpstr>Bahnschrift Condensed</vt:lpstr>
      <vt:lpstr>Bahnschrift Light Condensed</vt:lpstr>
      <vt:lpstr>Bahnschrift Light SemiCondensed</vt:lpstr>
      <vt:lpstr>Bahnschrift SemiBold Condensed</vt:lpstr>
      <vt:lpstr>Bahnschrift</vt:lpstr>
      <vt:lpstr>Bahnschrift SemiBold SemiCondensed</vt:lpstr>
      <vt:lpstr>Bahnschrift SemiLight Condensed</vt:lpstr>
      <vt:lpstr>Bahnschrift SemiLight</vt:lpstr>
      <vt:lpstr>Bahnschrift SemiCondensed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Ansave</cp:lastModifiedBy>
  <cp:revision>64</cp:revision>
  <dcterms:created xsi:type="dcterms:W3CDTF">2022-11-23T17:09:05Z</dcterms:created>
  <dcterms:modified xsi:type="dcterms:W3CDTF">2022-11-25T18:10:56Z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1049-11.2.0.11380</vt:lpwstr>
  </property>
  <property fmtid="{D5CDD505-2E9C-101B-9397-08002B2CF9AE}" pid="3" name="ICV">
    <vt:lpwstr>FFF815CF06204E888874F54FA7D602BC</vt:lpwstr>
  </property>
</Properties>
</file>